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363" r:id="rId3"/>
    <p:sldId id="371" r:id="rId4"/>
    <p:sldId id="370" r:id="rId5"/>
    <p:sldId id="369" r:id="rId6"/>
    <p:sldId id="368" r:id="rId7"/>
    <p:sldId id="372" r:id="rId8"/>
    <p:sldId id="367" r:id="rId9"/>
    <p:sldId id="375" r:id="rId10"/>
    <p:sldId id="379" r:id="rId11"/>
    <p:sldId id="377" r:id="rId12"/>
    <p:sldId id="378" r:id="rId13"/>
    <p:sldId id="376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нчаров Виктор Александрович" initials="Г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76" autoAdjust="0"/>
  </p:normalViewPr>
  <p:slideViewPr>
    <p:cSldViewPr>
      <p:cViewPr>
        <p:scale>
          <a:sx n="50" d="100"/>
          <a:sy n="50" d="100"/>
        </p:scale>
        <p:origin x="-173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36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r">
              <a:defRPr sz="1100"/>
            </a:lvl1pPr>
          </a:lstStyle>
          <a:p>
            <a:fld id="{35FFFB1F-79CC-44C5-B7F5-3A9FDEC66893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36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r">
              <a:defRPr sz="1100"/>
            </a:lvl1pPr>
          </a:lstStyle>
          <a:p>
            <a:fld id="{F55F4DB3-C987-4BD4-875C-3B38C7385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6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r">
              <a:defRPr sz="1100"/>
            </a:lvl1pPr>
          </a:lstStyle>
          <a:p>
            <a:fld id="{F6EE2975-3A49-4B55-95F0-3874B6F44EA2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1" tIns="46361" rIns="92721" bIns="463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7" y="4759603"/>
            <a:ext cx="5511173" cy="4509861"/>
          </a:xfrm>
          <a:prstGeom prst="rect">
            <a:avLst/>
          </a:prstGeom>
        </p:spPr>
        <p:txBody>
          <a:bodyPr vert="horz" lIns="92721" tIns="46361" rIns="92721" bIns="463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6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r">
              <a:defRPr sz="1100"/>
            </a:lvl1pPr>
          </a:lstStyle>
          <a:p>
            <a:fld id="{E6E50868-E48F-4C97-9454-7C791E8A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75E7FD0-381D-42AF-8EFB-D446B6164194}" type="datetime1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FD58BEE-5225-4055-A571-B0E75454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06CEC98A-248C-4EB1-A1AA-93F65D817681}" type="datetime1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762A1F7-1E70-4808-A017-24BED303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B28C398-9C68-41C1-90D0-336548C94E3E}" type="datetime1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4864517-F813-4A71-BBBD-62D13771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EA8EF309-F6FF-4C3E-B2BA-CF9EF95C0ECA}" type="datetime1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8B632D75-0C0E-4DCD-93EA-F60136CB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D22FCE6-4353-4DC7-9760-CFA83F873D6B}" type="datetime1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3BCFA49E-A023-4C6E-A019-D942D587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BCA3454-7BB0-483E-B940-CBB598F9F5B4}" type="datetime1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EA63FD4-60FD-4EB9-B149-12270BE0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3A1C036-0BC4-4622-97EA-4426CC92FE4F}" type="datetime1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3D5A0A0-FAF6-4CF9-A201-635FE8E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7B9BC04-8884-458A-A80E-4B7EECDF1179}" type="datetime1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3D739D-A030-4268-B252-9BBD10CB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E2803F8-C1F8-4468-98E7-1180C8926053}" type="datetime1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F02BBA1-0DBC-43A2-AF86-DF94E328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1A1E60F-A1D2-40AD-93AC-429E00AF362B}" type="datetime1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734F696-F67D-4F9A-8B9F-9E9BDB57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D8DA278-9DB1-4383-9AC2-69DAD5B0DE31}" type="datetime1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3C45C49-E0D5-4F05-853E-FF96E935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23F3B1E-4604-43FA-9A94-7B6EB0CF218F}" type="datetime1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581038-2DDB-436D-882B-A3FD432CE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27384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2022 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477838"/>
            <a:ext cx="9144000" cy="1403351"/>
            <a:chOff x="0" y="272"/>
            <a:chExt cx="5760" cy="884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pic>
          <p:nvPicPr>
            <p:cNvPr id="11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2"/>
              <a:ext cx="66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Северо-Западное управление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4869160"/>
            <a:ext cx="8419504" cy="108491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sz="16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государственному энергетическому надзору за электроустановками потребителей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Лаппо М.В.</a:t>
            </a:r>
            <a:endParaRPr lang="ru-RU" altLang="zh-C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2276872"/>
            <a:ext cx="8342064" cy="2162130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b="1" dirty="0">
                <a:cs typeface="Arial" charset="0"/>
              </a:rPr>
              <a:t>	</a:t>
            </a:r>
            <a:r>
              <a:rPr lang="ru-RU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</a:t>
            </a: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статьями 9.22 и 14.61 КоАП РФ. </a:t>
            </a: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в части административного делопроизводства.</a:t>
            </a:r>
            <a:endParaRPr lang="ru-RU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7" y="4994817"/>
            <a:ext cx="1767681" cy="12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700808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потребителем электрической энергии, ограничение режима потребления электрической энергии которого может привести к экономическим, экологическим или социальным последствиям, определенных в установленном законодательством об электроэнергетике порядке мероприятий, обеспечивающих готовность потребителя электрической энергии к введению в отношении его полного ограничения режима потребления электрической энергии и предотвращение наступления экономических, экологических или социальных последствий вследствие введения такого ограничения режима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043364"/>
            <a:ext cx="59046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 - штраф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 до 100 000 или дисквалификация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от двух до трех лет;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100 000 до 200 000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84482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Статья 24.5. 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исключающие производство по делу об административном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правонарушении (наиболее часто применяемые)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3306757"/>
            <a:ext cx="511256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административного правонарушения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состава административного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сроков давности привлечения к административной ответственности;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3023"/>
            <a:ext cx="2544385" cy="21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56792"/>
            <a:ext cx="8064896" cy="82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отказа в возбуждении дел об административном правонарушении (ст. 24.5 КоАП РФ):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установленного порядка обеспечения или правил введения ограничения (в части направления необходимых уведомлений, соблюдения установленных сроков, составление необходимых актов)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некачественная подготовка документов (в части </a:t>
            </a:r>
            <a:r>
              <a:rPr lang="ru-RU" altLang="zh-CN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непредоставления</a:t>
            </a:r>
            <a:r>
              <a:rPr lang="ru-RU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рассмотрения необходимых документов)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есвоевременное направление документов на рассмотрение (по истечению сроков привлечения к административной ответственности)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единообразного подхода судебных органов при рассмотрении поданных для привлечения к административной ответственности документов.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0100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605790"/>
            <a:ext cx="28983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89" y="1675522"/>
            <a:ext cx="3261581" cy="384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3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491shkola.spb.ru/media/k2/items/cache/ac9ff722ccee9f796dea38c810f03e0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6642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34946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04.05.2012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442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функционировании розничных рынков электрической энергии, полном и (или) частичном ограничении режима потребления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энергии»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(вместе с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«Основными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положениями функционирования розничных рынков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энергии», «Правилами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и (или) частичного ограничения режима потребления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энергии»)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6" y="1628799"/>
            <a:ext cx="2738543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5" y="1618922"/>
            <a:ext cx="4896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устанавливают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функционирования розничных рынков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дают определение таким понятиям как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безучетное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бездоговорное потребление электрической энергии,  регламентируют содержание договора энергоснабжения (купли-продажи электрической энергии), устанавливают порядок обеспечения исполнения обязательств по оплате электрической энергии.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</a:t>
            </a: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9608" y="1700808"/>
            <a:ext cx="80148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п. 255 Основных положений потребители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ограничение режима потребления электрической энергии (мощности) которых может привести к экономическим, экологическим или социальным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последствиям,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предоставить гарантирующему поставщику обеспечение исполнения обязательств по оплате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поставляемой по договору энергоснабжения (купли-продажи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энергии),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соответствующий потребитель не исполнил или ненадлежащим образом исполнил обязательства по оплате электрической энергии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гарантирующему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поставщику и это привело к образованию задолженности перед гарантирующим поставщиком по оплате электрической энергии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размере, равном двойному размеру среднемесячной величины обязательств потребителя по оплате электрической энергии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превышающем такой двойной размер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55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00807"/>
            <a:ext cx="2736303" cy="42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5313" y="1628800"/>
            <a:ext cx="509712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14.61.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порядка предоставления обеспечения исполнения обязательств по оплате электрической энергии (мощности), газа, тепловой энергии (мощности) и (или) теплоносителя, сопряженное с неисполнением (ненадлежащим исполнением) обязательств по их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оплате.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32117"/>
            <a:ext cx="1296144" cy="10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2334" y="4581128"/>
            <a:ext cx="36701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 - штраф от 40 000 до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100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или дисквалификация на срок от двух до трех лет;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3625" y="5605790"/>
            <a:ext cx="42528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 - от 100 000 до 300 000 рублей.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5367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94" y="1556792"/>
            <a:ext cx="33322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71030"/>
            <a:ext cx="4536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устанавливают основы регулирования отношений, связанных с введением полного или частичного ограничения режима потребления электрической энергии потребителями электрической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участниками оптового и розничных рынков электрической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а так же вводят такие понятия как частичное и полное ограничение режима потребления, инициатор, исполнитель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субисполнитель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введения ограничения.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294753" cy="44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743774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Статья 9.22.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полного и (или) частичного ограничения режима потребления электрической энергии, порядка ограничения и прекращения подачи тепловой энергии, правил ограничения подачи (поставки) и отбора газа либо порядка временного прекращения или ограничения водоснабжения, водоотведения, транспортировки воды и (или) сточных вод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40989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потребителем электрической энергии введенного в отношении его полного или частичного ограничения режима потребления электрической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потребителем электрической энергии требования о самостоятельном ограничении режима потребления электрической энергии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необеспечение потребителем электрической энергии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сетевой организации или иного лица, обязанного осуществлять действия по введению ограничения режима потребления электрической энергии, к принадлежащим потребителю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7" y="4994817"/>
            <a:ext cx="1767681" cy="12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5057308"/>
            <a:ext cx="62646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 – штраф от 10 000 до 100 000 рублей или дисквалификация на срок от двух до трех лет; </a:t>
            </a:r>
          </a:p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 - от 100 000 до 200 000 рублей.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3356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93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неисполнение обязательств по оплате электрической энергии, предусмотренная статьями 9.22 и 14.61 КоАП РФ. </a:t>
            </a:r>
            <a:endParaRPr lang="ru-RU" altLang="zh-CN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части административного делопроизводства.</a:t>
            </a:r>
            <a:endParaRPr lang="ru-RU" altLang="zh-CN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104" y="1707773"/>
            <a:ext cx="784887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сетевой организацией или иным лицом, обязанным осуществлять действия по введению ограничения или возобновлению режима потребления электрической энергии в отношении потребителя электрической энергии, требований о введении такого ограничения (за исключением требований о введении ограничения режима потребления электрической энергии в целях предотвращения или ликвидации аварийного электроэнергетического режима) или требований о выполнении организационно-технических мероприятий, которые необходимы для возобновления снабжения электрической энергией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301208"/>
            <a:ext cx="604641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 - штраф от 10 000 до 100 000 рублей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дисквалификация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от двух до трех лет;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100 000 до 200 000 рублей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83" y="5085184"/>
            <a:ext cx="1767681" cy="12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1051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475</cp:revision>
  <cp:lastPrinted>2022-11-29T11:41:54Z</cp:lastPrinted>
  <dcterms:created xsi:type="dcterms:W3CDTF">2014-12-09T06:57:46Z</dcterms:created>
  <dcterms:modified xsi:type="dcterms:W3CDTF">2025-11-09T18:32:55Z</dcterms:modified>
</cp:coreProperties>
</file>